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  <p:sldMasterId id="2147483672" r:id="rId8"/>
    <p:sldMasterId id="2147483687" r:id="rId9"/>
  </p:sldMasterIdLst>
  <p:notesMasterIdLst>
    <p:notesMasterId r:id="rId19"/>
  </p:notesMasterIdLst>
  <p:handoutMasterIdLst>
    <p:handoutMasterId r:id="rId20"/>
  </p:handoutMasterIdLst>
  <p:sldIdLst>
    <p:sldId id="1023" r:id="rId10"/>
    <p:sldId id="1024" r:id="rId11"/>
    <p:sldId id="1025" r:id="rId12"/>
    <p:sldId id="1026" r:id="rId13"/>
    <p:sldId id="1027" r:id="rId14"/>
    <p:sldId id="1028" r:id="rId15"/>
    <p:sldId id="1029" r:id="rId16"/>
    <p:sldId id="1030" r:id="rId17"/>
    <p:sldId id="1031" r:id="rId1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63EE32"/>
    <a:srgbClr val="008000"/>
    <a:srgbClr val="0070C0"/>
    <a:srgbClr val="0000FF"/>
    <a:srgbClr val="00CCFF"/>
    <a:srgbClr val="BFBFBF"/>
    <a:srgbClr val="FFCC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66" autoAdjust="0"/>
    <p:restoredTop sz="96310" autoAdjust="0"/>
  </p:normalViewPr>
  <p:slideViewPr>
    <p:cSldViewPr>
      <p:cViewPr varScale="1">
        <p:scale>
          <a:sx n="72" d="100"/>
          <a:sy n="72" d="100"/>
        </p:scale>
        <p:origin x="17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6" y="1506"/>
      </p:cViewPr>
      <p:guideLst>
        <p:guide orient="horz" pos="2932"/>
        <p:guide pos="221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2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6.xml"/><Relationship Id="rId23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3.xml"/><Relationship Id="rId14" Type="http://schemas.openxmlformats.org/officeDocument/2006/relationships/slide" Target="slides/slide5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043979" cy="465773"/>
          </a:xfrm>
          <a:prstGeom prst="rect">
            <a:avLst/>
          </a:prstGeom>
        </p:spPr>
        <p:txBody>
          <a:bodyPr vert="horz" lIns="91566" tIns="45784" rIns="91566" bIns="457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533" y="1"/>
            <a:ext cx="3043979" cy="465773"/>
          </a:xfrm>
          <a:prstGeom prst="rect">
            <a:avLst/>
          </a:prstGeom>
        </p:spPr>
        <p:txBody>
          <a:bodyPr vert="horz" lIns="91566" tIns="45784" rIns="91566" bIns="45784" rtlCol="0"/>
          <a:lstStyle>
            <a:lvl1pPr algn="r">
              <a:defRPr sz="1200"/>
            </a:lvl1pPr>
          </a:lstStyle>
          <a:p>
            <a:fld id="{C85BE0FD-A13B-479E-9EE5-E890B70D71FC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841740"/>
            <a:ext cx="3043979" cy="465773"/>
          </a:xfrm>
          <a:prstGeom prst="rect">
            <a:avLst/>
          </a:prstGeom>
        </p:spPr>
        <p:txBody>
          <a:bodyPr vert="horz" lIns="91566" tIns="45784" rIns="91566" bIns="457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33" y="8841740"/>
            <a:ext cx="3043979" cy="465773"/>
          </a:xfrm>
          <a:prstGeom prst="rect">
            <a:avLst/>
          </a:prstGeom>
        </p:spPr>
        <p:txBody>
          <a:bodyPr vert="horz" lIns="91566" tIns="45784" rIns="91566" bIns="45784" rtlCol="0" anchor="b"/>
          <a:lstStyle>
            <a:lvl1pPr algn="r">
              <a:defRPr sz="1200"/>
            </a:lvl1pPr>
          </a:lstStyle>
          <a:p>
            <a:fld id="{54617914-DBB7-4611-898B-8E70B8E5AA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0526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43343" cy="465455"/>
          </a:xfrm>
          <a:prstGeom prst="rect">
            <a:avLst/>
          </a:prstGeom>
        </p:spPr>
        <p:txBody>
          <a:bodyPr vert="horz" lIns="93307" tIns="46653" rIns="93307" bIns="4665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5" y="1"/>
            <a:ext cx="3043343" cy="465455"/>
          </a:xfrm>
          <a:prstGeom prst="rect">
            <a:avLst/>
          </a:prstGeom>
        </p:spPr>
        <p:txBody>
          <a:bodyPr vert="horz" lIns="93307" tIns="46653" rIns="93307" bIns="46653" rtlCol="0"/>
          <a:lstStyle>
            <a:lvl1pPr algn="r">
              <a:defRPr sz="1200"/>
            </a:lvl1pPr>
          </a:lstStyle>
          <a:p>
            <a:fld id="{AF697A53-B3A7-4775-9FF9-5BA2AA2BEB63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07" tIns="46653" rIns="93307" bIns="4665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21825"/>
            <a:ext cx="5618480" cy="4189095"/>
          </a:xfrm>
          <a:prstGeom prst="rect">
            <a:avLst/>
          </a:prstGeom>
        </p:spPr>
        <p:txBody>
          <a:bodyPr vert="horz" lIns="93307" tIns="46653" rIns="93307" bIns="46653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42032"/>
            <a:ext cx="3043343" cy="465455"/>
          </a:xfrm>
          <a:prstGeom prst="rect">
            <a:avLst/>
          </a:prstGeom>
        </p:spPr>
        <p:txBody>
          <a:bodyPr vert="horz" lIns="93307" tIns="46653" rIns="93307" bIns="4665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5" y="8842032"/>
            <a:ext cx="3043343" cy="465455"/>
          </a:xfrm>
          <a:prstGeom prst="rect">
            <a:avLst/>
          </a:prstGeom>
        </p:spPr>
        <p:txBody>
          <a:bodyPr vert="horz" lIns="93307" tIns="46653" rIns="93307" bIns="46653" rtlCol="0" anchor="b"/>
          <a:lstStyle>
            <a:lvl1pPr algn="r">
              <a:defRPr sz="1200"/>
            </a:lvl1pPr>
          </a:lstStyle>
          <a:p>
            <a:fld id="{A229E39F-DE37-4F55-BF8A-BCF5BFF833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091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102A4-159B-44DE-95E7-A380A72283E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286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102A4-159B-44DE-95E7-A380A72283E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031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102A4-159B-44DE-95E7-A380A72283E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015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102A4-159B-44DE-95E7-A380A72283E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890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102A4-159B-44DE-95E7-A380A72283E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585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102A4-159B-44DE-95E7-A380A72283E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3693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102A4-159B-44DE-95E7-A380A72283E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134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102A4-159B-44DE-95E7-A380A72283E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3714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102A4-159B-44DE-95E7-A380A72283E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955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E4F3D0-8BB5-4334-B149-E48EFAA76D8C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E4F3D0-8BB5-4334-B149-E48EFAA76D8C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BECC-4DF2-4687-95EE-633D0D15A8C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E4F3D0-8BB5-4334-B149-E48EFAA76D8C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BECC-4DF2-4687-95EE-633D0D15A8C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3D3B8F"/>
              </a:clrFrom>
              <a:clrTo>
                <a:srgbClr val="3D3B8F">
                  <a:alpha val="0"/>
                </a:srgbClr>
              </a:clrTo>
            </a:clrChange>
          </a:blip>
          <a:srcRect r="13657"/>
          <a:stretch>
            <a:fillRect/>
          </a:stretch>
        </p:blipFill>
        <p:spPr bwMode="auto">
          <a:xfrm>
            <a:off x="0" y="0"/>
            <a:ext cx="66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Bryon.bonnell\Desktop\MCOE Logo- Drum.jpg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53400" y="76201"/>
            <a:ext cx="9144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0" hangingPunct="0">
              <a:defRPr sz="2800" b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934200" y="6610350"/>
            <a:ext cx="2133600" cy="476250"/>
          </a:xfrm>
          <a:prstGeom prst="rect">
            <a:avLst/>
          </a:prstGeom>
        </p:spPr>
        <p:txBody>
          <a:bodyPr/>
          <a:lstStyle>
            <a:lvl1pPr algn="r" eaLnBrk="0" hangingPunct="0">
              <a:defRPr sz="800" b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D0539F-0299-4E1C-89E3-63E769217B9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2"/>
          </p:nvPr>
        </p:nvSpPr>
        <p:spPr>
          <a:xfrm>
            <a:off x="0" y="6686550"/>
            <a:ext cx="2133600" cy="476250"/>
          </a:xfrm>
          <a:prstGeom prst="rect">
            <a:avLst/>
          </a:prstGeom>
        </p:spPr>
        <p:txBody>
          <a:bodyPr/>
          <a:lstStyle>
            <a:lvl1pPr eaLnBrk="0" hangingPunct="0">
              <a:defRPr sz="800" b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65A80E-AA82-4BE6-9E16-65BA59780641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10/30/2018</a:t>
            </a:fld>
            <a:endParaRPr lang="en-US" dirty="0"/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76200" y="6477000"/>
            <a:ext cx="79644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Maneuver Center of Excellence - Team of Soldiers, Families, and Civilians from the Best Army in the World!</a:t>
            </a:r>
          </a:p>
        </p:txBody>
      </p:sp>
      <p:sp>
        <p:nvSpPr>
          <p:cNvPr id="13" name="Line 8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76200">
            <a:solidFill>
              <a:srgbClr val="164592"/>
            </a:solidFill>
            <a:round/>
            <a:headEnd/>
            <a:tailEnd/>
          </a:ln>
          <a:effectLst/>
        </p:spPr>
        <p:txBody>
          <a:bodyPr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6096000" y="1066800"/>
            <a:ext cx="2590800" cy="184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i="1" dirty="0">
                <a:solidFill>
                  <a:srgbClr val="000000"/>
                </a:solidFill>
                <a:latin typeface="Arial" charset="0"/>
              </a:rPr>
              <a:t>  Fort Benning, Home of the MCoE </a:t>
            </a:r>
            <a:endParaRPr lang="en-US" sz="1200" b="1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76200">
            <a:solidFill>
              <a:srgbClr val="164592"/>
            </a:solidFill>
            <a:round/>
            <a:headEnd/>
            <a:tailEnd/>
          </a:ln>
          <a:effectLst/>
        </p:spPr>
        <p:txBody>
          <a:bodyPr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096000" y="1066800"/>
            <a:ext cx="2590800" cy="184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i="1" dirty="0">
                <a:solidFill>
                  <a:srgbClr val="000000"/>
                </a:solidFill>
                <a:latin typeface="Arial" charset="0"/>
                <a:cs typeface="Arial" charset="0"/>
              </a:rPr>
              <a:t>  Fort Benning, Home of the MCoE </a:t>
            </a:r>
            <a:endParaRPr lang="en-US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Text Box 14"/>
          <p:cNvSpPr txBox="1">
            <a:spLocks noChangeArrowheads="1"/>
          </p:cNvSpPr>
          <p:nvPr userDrawn="1"/>
        </p:nvSpPr>
        <p:spPr bwMode="auto">
          <a:xfrm>
            <a:off x="76200" y="6477000"/>
            <a:ext cx="79644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Maneuver Center of Excellence - Team of Soldiers, Families, and Civilians from the Best Army in the World!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8C525-5EA6-40E8-B24B-56D16FF95296}" type="datetime1">
              <a:rPr lang="en-US"/>
              <a:pPr>
                <a:defRPr/>
              </a:pPr>
              <a:t>10/30/2018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1DC3C-2675-4FDA-AE8E-0B1123C5EF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" descr="316th Cavalry Brigade Shoulder Sleeve Insigni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898" y="52351"/>
            <a:ext cx="838502" cy="938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316th Cavalry Brigade Distinctive Unit Insignia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1730" y="76200"/>
            <a:ext cx="103367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E4F3D0-8BB5-4334-B149-E48EFAA76D8C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BECC-4DF2-4687-95EE-633D0D15A8C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E4F3D0-8BB5-4334-B149-E48EFAA76D8C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BECC-4DF2-4687-95EE-633D0D15A8C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E4F3D0-8BB5-4334-B149-E48EFAA76D8C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BECC-4DF2-4687-95EE-633D0D15A8C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E4F3D0-8BB5-4334-B149-E48EFAA76D8C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BECC-4DF2-4687-95EE-633D0D15A8C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E4F3D0-8BB5-4334-B149-E48EFAA76D8C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BECC-4DF2-4687-95EE-633D0D15A8C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E4F3D0-8BB5-4334-B149-E48EFAA76D8C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BECC-4DF2-4687-95EE-633D0D15A8C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E4F3D0-8BB5-4334-B149-E48EFAA76D8C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BECC-4DF2-4687-95EE-633D0D15A8C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E4F3D0-8BB5-4334-B149-E48EFAA76D8C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BECC-4DF2-4687-95EE-633D0D15A8C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BBECC-4DF2-4687-95EE-633D0D15A8C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76200">
            <a:solidFill>
              <a:srgbClr val="164592"/>
            </a:solidFill>
            <a:round/>
            <a:headEnd/>
            <a:tailEnd/>
          </a:ln>
          <a:effectLst/>
        </p:spPr>
        <p:txBody>
          <a:bodyPr/>
          <a:lstStyle/>
          <a:p>
            <a:pPr algn="r" eaLnBrk="1" hangingPunct="1">
              <a:defRPr/>
            </a:pPr>
            <a:endParaRPr lang="en-US" sz="1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019800" y="1035050"/>
            <a:ext cx="2590800" cy="18466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1" hangingPunct="1">
              <a:defRPr/>
            </a:pPr>
            <a:r>
              <a:rPr lang="en-US" sz="1200" b="1" i="1" dirty="0">
                <a:solidFill>
                  <a:srgbClr val="000000"/>
                </a:solidFill>
                <a:latin typeface="Arial" charset="0"/>
              </a:rPr>
              <a:t>  Fort Benning, Home of the </a:t>
            </a:r>
            <a:r>
              <a:rPr lang="en-US" sz="1200" b="1" i="1" dirty="0" smtClean="0">
                <a:solidFill>
                  <a:srgbClr val="000000"/>
                </a:solidFill>
                <a:latin typeface="Arial" charset="0"/>
              </a:rPr>
              <a:t>MCoE </a:t>
            </a:r>
            <a:endParaRPr lang="en-US" sz="1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" name="Slide Number Placeholder 5"/>
          <p:cNvSpPr txBox="1">
            <a:spLocks/>
          </p:cNvSpPr>
          <p:nvPr/>
        </p:nvSpPr>
        <p:spPr bwMode="auto">
          <a:xfrm>
            <a:off x="8763000" y="6553200"/>
            <a:ext cx="381000" cy="2476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 i="1">
                <a:solidFill>
                  <a:srgbClr val="000000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45AAFF-E749-4AFF-B98E-29174F83E5B9}" type="slidenum">
              <a:rPr kumimoji="0" lang="en-US" sz="1200" b="1" i="1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6" name="Picture 2" descr="C:\Users\Bryon.bonnell\Desktop\MCOE Logo- Drum.jpg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864" y="43216"/>
            <a:ext cx="9144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76200" y="6581775"/>
            <a:ext cx="79644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Maneuver Center of Excellence - Team of Soldiers, Families, and Civilians from the Best Army in the World!</a:t>
            </a:r>
          </a:p>
        </p:txBody>
      </p:sp>
      <p:pic>
        <p:nvPicPr>
          <p:cNvPr id="19" name="Picture 18" descr="Armor School Insignia (2)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8458200" y="304800"/>
            <a:ext cx="642939" cy="685801"/>
          </a:xfrm>
          <a:prstGeom prst="rect">
            <a:avLst/>
          </a:prstGeom>
        </p:spPr>
      </p:pic>
      <p:pic>
        <p:nvPicPr>
          <p:cNvPr id="21" name="Picture 20" descr="Infantry-school.gif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749305" y="86132"/>
            <a:ext cx="708895" cy="68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587500" y="173038"/>
            <a:ext cx="57737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0" y="6242050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 i="1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EAF83C-9187-4260-883E-831C2BD8FB26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10/30/2018</a:t>
            </a:fld>
            <a:endParaRPr lang="en-US" dirty="0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934200" y="6610350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 i="1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49C487-2C7B-4D61-A93A-1D4B159C21B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76200" y="1237068"/>
            <a:ext cx="90678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Battalion, 29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Infantry Regiment</a:t>
            </a: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COMBATIVES MASTER TRAINER COURSE</a:t>
            </a:r>
          </a:p>
        </p:txBody>
      </p:sp>
      <p:sp>
        <p:nvSpPr>
          <p:cNvPr id="2" name="Rectangle 1"/>
          <p:cNvSpPr/>
          <p:nvPr/>
        </p:nvSpPr>
        <p:spPr>
          <a:xfrm>
            <a:off x="1219200" y="228600"/>
            <a:ext cx="6324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b="1" i="1" dirty="0"/>
              <a:t>Mobile Training Team Support Requirements</a:t>
            </a:r>
            <a:endParaRPr lang="en-US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595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-228600" y="228600"/>
            <a:ext cx="9296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Battalion, 29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Infantry Regiment</a:t>
            </a: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9067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•  </a:t>
            </a:r>
            <a:r>
              <a:rPr lang="en-US" dirty="0" smtClean="0">
                <a:latin typeface="Arial" panose="020B0604020202020204" pitchFamily="34" charset="0"/>
              </a:rPr>
              <a:t> Overview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 </a:t>
            </a:r>
            <a:r>
              <a:rPr lang="en-US" dirty="0" smtClean="0">
                <a:latin typeface="Arial" panose="020B0604020202020204" pitchFamily="34" charset="0"/>
              </a:rPr>
              <a:t>  Cadre Support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 </a:t>
            </a:r>
            <a:r>
              <a:rPr lang="en-US" dirty="0" smtClean="0">
                <a:latin typeface="Arial" panose="020B0604020202020204" pitchFamily="34" charset="0"/>
              </a:rPr>
              <a:t>  Host </a:t>
            </a:r>
            <a:r>
              <a:rPr lang="en-US" dirty="0">
                <a:latin typeface="Arial" panose="020B0604020202020204" pitchFamily="34" charset="0"/>
              </a:rPr>
              <a:t>Unit Support</a:t>
            </a:r>
          </a:p>
          <a:p>
            <a:r>
              <a:rPr lang="en-US" dirty="0">
                <a:latin typeface="Arial" panose="020B0604020202020204" pitchFamily="34" charset="0"/>
              </a:rPr>
              <a:t>	– Equipment</a:t>
            </a:r>
          </a:p>
          <a:p>
            <a:r>
              <a:rPr lang="en-US" dirty="0">
                <a:latin typeface="Arial" panose="020B0604020202020204" pitchFamily="34" charset="0"/>
              </a:rPr>
              <a:t>	– </a:t>
            </a:r>
            <a:r>
              <a:rPr lang="en-US" dirty="0" smtClean="0">
                <a:latin typeface="Arial" panose="020B0604020202020204" pitchFamily="34" charset="0"/>
              </a:rPr>
              <a:t>Facilities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 </a:t>
            </a:r>
            <a:r>
              <a:rPr lang="en-US" dirty="0" smtClean="0">
                <a:latin typeface="Arial" panose="020B0604020202020204" pitchFamily="34" charset="0"/>
              </a:rPr>
              <a:t>  Example </a:t>
            </a:r>
            <a:r>
              <a:rPr lang="en-US" dirty="0">
                <a:latin typeface="Arial" panose="020B0604020202020204" pitchFamily="34" charset="0"/>
              </a:rPr>
              <a:t>Training </a:t>
            </a:r>
            <a:r>
              <a:rPr lang="en-US" dirty="0" smtClean="0">
                <a:latin typeface="Arial" panose="020B0604020202020204" pitchFamily="34" charset="0"/>
              </a:rPr>
              <a:t>Schedule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 </a:t>
            </a:r>
            <a:r>
              <a:rPr lang="en-US" dirty="0" smtClean="0">
                <a:latin typeface="Arial" panose="020B0604020202020204" pitchFamily="34" charset="0"/>
              </a:rPr>
              <a:t>  Publications </a:t>
            </a:r>
            <a:r>
              <a:rPr lang="en-US" dirty="0">
                <a:latin typeface="Arial" panose="020B0604020202020204" pitchFamily="34" charset="0"/>
              </a:rPr>
              <a:t>and </a:t>
            </a:r>
            <a:r>
              <a:rPr lang="en-US" dirty="0" smtClean="0">
                <a:latin typeface="Arial" panose="020B0604020202020204" pitchFamily="34" charset="0"/>
              </a:rPr>
              <a:t>Materials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 </a:t>
            </a:r>
            <a:r>
              <a:rPr lang="en-US" dirty="0" smtClean="0">
                <a:latin typeface="Arial" panose="020B0604020202020204" pitchFamily="34" charset="0"/>
              </a:rPr>
              <a:t>  Other Requirements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 </a:t>
            </a:r>
            <a:r>
              <a:rPr lang="en-US" dirty="0" smtClean="0">
                <a:latin typeface="Arial" panose="020B0604020202020204" pitchFamily="34" charset="0"/>
              </a:rPr>
              <a:t>  Point </a:t>
            </a:r>
            <a:r>
              <a:rPr lang="en-US" dirty="0">
                <a:latin typeface="Arial" panose="020B0604020202020204" pitchFamily="34" charset="0"/>
              </a:rPr>
              <a:t>of Contact</a:t>
            </a:r>
          </a:p>
        </p:txBody>
      </p:sp>
    </p:spTree>
    <p:extLst>
      <p:ext uri="{BB962C8B-B14F-4D97-AF65-F5344CB8AC3E}">
        <p14:creationId xmlns:p14="http://schemas.microsoft.com/office/powerpoint/2010/main" val="4107591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-228600" y="228600"/>
            <a:ext cx="9296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Battalion, 29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Infantry Regiment</a:t>
            </a: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5400" y="1752600"/>
            <a:ext cx="6781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• United States Army </a:t>
            </a:r>
            <a:r>
              <a:rPr lang="en-US" dirty="0" err="1">
                <a:latin typeface="Arial" panose="020B0604020202020204" pitchFamily="34" charset="0"/>
              </a:rPr>
              <a:t>Combatives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</a:rPr>
              <a:t>Course </a:t>
            </a:r>
            <a:r>
              <a:rPr lang="en-US" dirty="0">
                <a:latin typeface="Arial" panose="020B0604020202020204" pitchFamily="34" charset="0"/>
              </a:rPr>
              <a:t>(</a:t>
            </a:r>
            <a:r>
              <a:rPr lang="en-US" dirty="0" smtClean="0">
                <a:latin typeface="Arial" panose="020B0604020202020204" pitchFamily="34" charset="0"/>
              </a:rPr>
              <a:t>USACC)</a:t>
            </a:r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creates master trainers who will be able to certify </a:t>
            </a:r>
            <a:r>
              <a:rPr lang="en-US" dirty="0" smtClean="0">
                <a:latin typeface="Arial" panose="020B0604020202020204" pitchFamily="34" charset="0"/>
              </a:rPr>
              <a:t>Basic and Tactical </a:t>
            </a:r>
            <a:r>
              <a:rPr lang="en-US" dirty="0" err="1" smtClean="0">
                <a:latin typeface="Arial" panose="020B0604020202020204" pitchFamily="34" charset="0"/>
              </a:rPr>
              <a:t>Combatives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Course (</a:t>
            </a:r>
            <a:r>
              <a:rPr lang="en-US" dirty="0" smtClean="0">
                <a:latin typeface="Arial" panose="020B0604020202020204" pitchFamily="34" charset="0"/>
              </a:rPr>
              <a:t>Level I-II), </a:t>
            </a:r>
            <a:r>
              <a:rPr lang="en-US" dirty="0">
                <a:latin typeface="Arial" panose="020B0604020202020204" pitchFamily="34" charset="0"/>
              </a:rPr>
              <a:t>integrate </a:t>
            </a:r>
            <a:r>
              <a:rPr lang="en-US" dirty="0" err="1" smtClean="0">
                <a:latin typeface="Arial" panose="020B0604020202020204" pitchFamily="34" charset="0"/>
              </a:rPr>
              <a:t>Combatives</a:t>
            </a:r>
            <a:r>
              <a:rPr lang="en-US" dirty="0" smtClean="0">
                <a:latin typeface="Arial" panose="020B0604020202020204" pitchFamily="34" charset="0"/>
              </a:rPr>
              <a:t> into METL </a:t>
            </a:r>
            <a:r>
              <a:rPr lang="en-US" dirty="0">
                <a:latin typeface="Arial" panose="020B0604020202020204" pitchFamily="34" charset="0"/>
              </a:rPr>
              <a:t>training, and referee </a:t>
            </a:r>
            <a:r>
              <a:rPr lang="en-US" dirty="0" smtClean="0">
                <a:latin typeface="Arial" panose="020B0604020202020204" pitchFamily="34" charset="0"/>
              </a:rPr>
              <a:t>standard, intermediate, Advanced and Tactical rule competitions. </a:t>
            </a:r>
            <a:endParaRPr lang="en-US" dirty="0">
              <a:latin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</a:rPr>
              <a:t>• </a:t>
            </a:r>
            <a:r>
              <a:rPr lang="en-US" dirty="0">
                <a:latin typeface="Arial" panose="020B0604020202020204" pitchFamily="34" charset="0"/>
              </a:rPr>
              <a:t>Training includes: Basic </a:t>
            </a:r>
            <a:r>
              <a:rPr lang="en-US" dirty="0" err="1">
                <a:latin typeface="Arial" panose="020B0604020202020204" pitchFamily="34" charset="0"/>
              </a:rPr>
              <a:t>Combatives</a:t>
            </a:r>
            <a:r>
              <a:rPr lang="en-US" dirty="0">
                <a:latin typeface="Arial" panose="020B0604020202020204" pitchFamily="34" charset="0"/>
              </a:rPr>
              <a:t> Course (Level I),</a:t>
            </a:r>
          </a:p>
          <a:p>
            <a:r>
              <a:rPr lang="en-US" dirty="0">
                <a:latin typeface="Arial" panose="020B0604020202020204" pitchFamily="34" charset="0"/>
              </a:rPr>
              <a:t>review, Tactical </a:t>
            </a:r>
            <a:r>
              <a:rPr lang="en-US" dirty="0" err="1">
                <a:latin typeface="Arial" panose="020B0604020202020204" pitchFamily="34" charset="0"/>
              </a:rPr>
              <a:t>Combatives</a:t>
            </a:r>
            <a:r>
              <a:rPr lang="en-US" dirty="0">
                <a:latin typeface="Arial" panose="020B0604020202020204" pitchFamily="34" charset="0"/>
              </a:rPr>
              <a:t> Course (Level II) review,</a:t>
            </a:r>
          </a:p>
          <a:p>
            <a:r>
              <a:rPr lang="en-US" dirty="0">
                <a:latin typeface="Arial" panose="020B0604020202020204" pitchFamily="34" charset="0"/>
              </a:rPr>
              <a:t>Boxing, Kickboxing, San </a:t>
            </a:r>
            <a:r>
              <a:rPr lang="en-US" dirty="0" err="1">
                <a:latin typeface="Arial" panose="020B0604020202020204" pitchFamily="34" charset="0"/>
              </a:rPr>
              <a:t>Shou</a:t>
            </a:r>
            <a:r>
              <a:rPr lang="en-US" dirty="0">
                <a:latin typeface="Arial" panose="020B0604020202020204" pitchFamily="34" charset="0"/>
              </a:rPr>
              <a:t>, Wrestling takedowns,</a:t>
            </a:r>
          </a:p>
          <a:p>
            <a:r>
              <a:rPr lang="en-US" dirty="0">
                <a:latin typeface="Arial" panose="020B0604020202020204" pitchFamily="34" charset="0"/>
              </a:rPr>
              <a:t>impact suit training, standard rules and tournament</a:t>
            </a:r>
          </a:p>
          <a:p>
            <a:r>
              <a:rPr lang="en-US" dirty="0">
                <a:latin typeface="Arial" panose="020B0604020202020204" pitchFamily="34" charset="0"/>
              </a:rPr>
              <a:t>class, ground fighting, weapons training, </a:t>
            </a:r>
            <a:r>
              <a:rPr lang="en-US" dirty="0" smtClean="0">
                <a:latin typeface="Arial" panose="020B0604020202020204" pitchFamily="34" charset="0"/>
              </a:rPr>
              <a:t>intermediate, Advanced, Tactical rules </a:t>
            </a:r>
            <a:r>
              <a:rPr lang="en-US" dirty="0">
                <a:latin typeface="Arial" panose="020B0604020202020204" pitchFamily="34" charset="0"/>
              </a:rPr>
              <a:t>class, and practical exercise.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55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-228600" y="228600"/>
            <a:ext cx="9296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Battalion, 29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Infantry Regiment</a:t>
            </a: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0" y="1905000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• </a:t>
            </a:r>
            <a:r>
              <a:rPr lang="en-US" b="1" dirty="0" smtClean="0">
                <a:latin typeface="Arial" panose="020B0604020202020204" pitchFamily="34" charset="0"/>
              </a:rPr>
              <a:t>USACC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MTT Cadre will provide the following:</a:t>
            </a:r>
          </a:p>
          <a:p>
            <a:r>
              <a:rPr lang="en-US" dirty="0">
                <a:latin typeface="Arial" panose="020B0604020202020204" pitchFamily="34" charset="0"/>
              </a:rPr>
              <a:t>Certified </a:t>
            </a:r>
            <a:r>
              <a:rPr lang="en-US" dirty="0" err="1">
                <a:latin typeface="Arial" panose="020B0604020202020204" pitchFamily="34" charset="0"/>
              </a:rPr>
              <a:t>Combatives</a:t>
            </a:r>
            <a:r>
              <a:rPr lang="en-US" dirty="0">
                <a:latin typeface="Arial" panose="020B0604020202020204" pitchFamily="34" charset="0"/>
              </a:rPr>
              <a:t> Instructors for a minimum of 12 with a</a:t>
            </a:r>
          </a:p>
          <a:p>
            <a:r>
              <a:rPr lang="en-US" dirty="0">
                <a:latin typeface="Arial" panose="020B0604020202020204" pitchFamily="34" charset="0"/>
              </a:rPr>
              <a:t>maximum of 36 students.</a:t>
            </a:r>
          </a:p>
          <a:p>
            <a:r>
              <a:rPr lang="en-US" dirty="0">
                <a:latin typeface="Arial" panose="020B0604020202020204" pitchFamily="34" charset="0"/>
              </a:rPr>
              <a:t>Course training schedule and material to include:</a:t>
            </a:r>
          </a:p>
          <a:p>
            <a:r>
              <a:rPr lang="en-US" dirty="0">
                <a:latin typeface="Arial" panose="020B0604020202020204" pitchFamily="34" charset="0"/>
              </a:rPr>
              <a:t>– Boxing</a:t>
            </a:r>
          </a:p>
          <a:p>
            <a:r>
              <a:rPr lang="en-US" dirty="0">
                <a:latin typeface="Arial" panose="020B0604020202020204" pitchFamily="34" charset="0"/>
              </a:rPr>
              <a:t>– Kickboxing</a:t>
            </a:r>
          </a:p>
          <a:p>
            <a:r>
              <a:rPr lang="en-US" dirty="0">
                <a:latin typeface="Arial" panose="020B0604020202020204" pitchFamily="34" charset="0"/>
              </a:rPr>
              <a:t>– San </a:t>
            </a:r>
            <a:r>
              <a:rPr lang="en-US" dirty="0" err="1">
                <a:latin typeface="Arial" panose="020B0604020202020204" pitchFamily="34" charset="0"/>
              </a:rPr>
              <a:t>Shou</a:t>
            </a:r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– Impact suit training</a:t>
            </a:r>
          </a:p>
          <a:p>
            <a:r>
              <a:rPr lang="en-US" dirty="0">
                <a:latin typeface="Arial" panose="020B0604020202020204" pitchFamily="34" charset="0"/>
              </a:rPr>
              <a:t>– Weapon training</a:t>
            </a:r>
          </a:p>
          <a:p>
            <a:r>
              <a:rPr lang="en-US" dirty="0">
                <a:latin typeface="Arial" panose="020B0604020202020204" pitchFamily="34" charset="0"/>
              </a:rPr>
              <a:t>– Scenario </a:t>
            </a:r>
            <a:r>
              <a:rPr lang="en-US" dirty="0" smtClean="0">
                <a:latin typeface="Arial" panose="020B0604020202020204" pitchFamily="34" charset="0"/>
              </a:rPr>
              <a:t>base-training</a:t>
            </a:r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81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-228600" y="228600"/>
            <a:ext cx="9296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Battalion, 29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Infantry Regiment</a:t>
            </a: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00200" y="1828800"/>
            <a:ext cx="63246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</a:rPr>
              <a:t>Host unit will provide the following</a:t>
            </a:r>
            <a:r>
              <a:rPr lang="en-US" dirty="0">
                <a:latin typeface="Arial" panose="020B0604020202020204" pitchFamily="34" charset="0"/>
              </a:rPr>
              <a:t>:</a:t>
            </a:r>
          </a:p>
          <a:p>
            <a:r>
              <a:rPr lang="en-US" b="1" dirty="0">
                <a:latin typeface="Arial" panose="020B0604020202020204" pitchFamily="34" charset="0"/>
              </a:rPr>
              <a:t>Facilities:</a:t>
            </a:r>
            <a:r>
              <a:rPr lang="en-US" dirty="0">
                <a:latin typeface="Arial" panose="020B0604020202020204" pitchFamily="34" charset="0"/>
              </a:rPr>
              <a:t> Must have matted area of 8 SQF per Soldier. For</a:t>
            </a:r>
          </a:p>
          <a:p>
            <a:r>
              <a:rPr lang="en-US" dirty="0">
                <a:latin typeface="Arial" panose="020B0604020202020204" pitchFamily="34" charset="0"/>
              </a:rPr>
              <a:t>a class size of 36 that would be 2304 SQF of</a:t>
            </a:r>
          </a:p>
          <a:p>
            <a:r>
              <a:rPr lang="en-US" dirty="0">
                <a:latin typeface="Arial" panose="020B0604020202020204" pitchFamily="34" charset="0"/>
              </a:rPr>
              <a:t>matted area. The building needs to be climate</a:t>
            </a:r>
          </a:p>
          <a:p>
            <a:r>
              <a:rPr lang="en-US" dirty="0">
                <a:latin typeface="Arial" panose="020B0604020202020204" pitchFamily="34" charset="0"/>
              </a:rPr>
              <a:t>controlled and have bathrooms with running</a:t>
            </a:r>
          </a:p>
          <a:p>
            <a:r>
              <a:rPr lang="en-US" dirty="0">
                <a:latin typeface="Arial" panose="020B0604020202020204" pitchFamily="34" charset="0"/>
              </a:rPr>
              <a:t>water</a:t>
            </a:r>
            <a:r>
              <a:rPr lang="en-US" dirty="0" smtClean="0">
                <a:latin typeface="Arial" panose="020B0604020202020204" pitchFamily="34" charset="0"/>
              </a:rPr>
              <a:t>.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</a:rPr>
              <a:t>Equipment</a:t>
            </a:r>
            <a:r>
              <a:rPr lang="en-US" b="1" dirty="0">
                <a:latin typeface="Arial" panose="020B0604020202020204" pitchFamily="34" charset="0"/>
              </a:rPr>
              <a:t>:</a:t>
            </a:r>
            <a:r>
              <a:rPr lang="en-US" dirty="0">
                <a:latin typeface="Arial" panose="020B0604020202020204" pitchFamily="34" charset="0"/>
              </a:rPr>
              <a:t> Installations are to have all equipment stated</a:t>
            </a:r>
          </a:p>
          <a:p>
            <a:r>
              <a:rPr lang="en-US" dirty="0">
                <a:latin typeface="Arial" panose="020B0604020202020204" pitchFamily="34" charset="0"/>
              </a:rPr>
              <a:t>in the MOI. Students need to have four sets</a:t>
            </a:r>
          </a:p>
          <a:p>
            <a:r>
              <a:rPr lang="en-US" dirty="0">
                <a:latin typeface="Arial" panose="020B0604020202020204" pitchFamily="34" charset="0"/>
              </a:rPr>
              <a:t>of </a:t>
            </a:r>
            <a:r>
              <a:rPr lang="en-US" dirty="0" smtClean="0">
                <a:latin typeface="Arial" panose="020B0604020202020204" pitchFamily="34" charset="0"/>
              </a:rPr>
              <a:t>ACU/OCP, </a:t>
            </a:r>
            <a:r>
              <a:rPr lang="en-US" dirty="0">
                <a:latin typeface="Arial" panose="020B0604020202020204" pitchFamily="34" charset="0"/>
              </a:rPr>
              <a:t>no less than five </a:t>
            </a:r>
            <a:r>
              <a:rPr lang="en-US" dirty="0" smtClean="0">
                <a:latin typeface="Arial" panose="020B0604020202020204" pitchFamily="34" charset="0"/>
              </a:rPr>
              <a:t>tan or green </a:t>
            </a:r>
            <a:r>
              <a:rPr lang="en-US" dirty="0">
                <a:latin typeface="Arial" panose="020B0604020202020204" pitchFamily="34" charset="0"/>
              </a:rPr>
              <a:t>colored</a:t>
            </a:r>
          </a:p>
          <a:p>
            <a:r>
              <a:rPr lang="en-US" dirty="0">
                <a:latin typeface="Arial" panose="020B0604020202020204" pitchFamily="34" charset="0"/>
              </a:rPr>
              <a:t>shirts, </a:t>
            </a:r>
            <a:r>
              <a:rPr lang="en-US" dirty="0" smtClean="0">
                <a:latin typeface="Arial" panose="020B0604020202020204" pitchFamily="34" charset="0"/>
              </a:rPr>
              <a:t>one </a:t>
            </a:r>
            <a:r>
              <a:rPr lang="en-US" dirty="0">
                <a:latin typeface="Arial" panose="020B0604020202020204" pitchFamily="34" charset="0"/>
              </a:rPr>
              <a:t>complete set of PT’s (seasonal), four sets</a:t>
            </a:r>
          </a:p>
          <a:p>
            <a:r>
              <a:rPr lang="en-US" dirty="0" smtClean="0">
                <a:latin typeface="Arial" panose="020B0604020202020204" pitchFamily="34" charset="0"/>
              </a:rPr>
              <a:t>pt. </a:t>
            </a:r>
            <a:r>
              <a:rPr lang="en-US" dirty="0">
                <a:latin typeface="Arial" panose="020B0604020202020204" pitchFamily="34" charset="0"/>
              </a:rPr>
              <a:t>shorts, boxing hand wraps (180inch</a:t>
            </a:r>
            <a:r>
              <a:rPr lang="en-US" dirty="0" smtClean="0">
                <a:latin typeface="Arial" panose="020B0604020202020204" pitchFamily="34" charset="0"/>
              </a:rPr>
              <a:t>), mouth piece and groin protection.</a:t>
            </a:r>
            <a:r>
              <a:rPr lang="en-US" dirty="0"/>
              <a:t> Soldier will bring ACH, MICH, or helmet, Body Armor, Gloves, Elbow and Knee Pad, Eye Protection, and </a:t>
            </a:r>
            <a:r>
              <a:rPr lang="en-US" dirty="0" smtClean="0"/>
              <a:t>Camelback.</a:t>
            </a:r>
            <a:r>
              <a:rPr lang="en-US" dirty="0" smtClean="0">
                <a:latin typeface="Arial" panose="020B0604020202020204" pitchFamily="34" charset="0"/>
              </a:rPr>
              <a:t> Wrestling </a:t>
            </a:r>
            <a:r>
              <a:rPr lang="en-US" dirty="0">
                <a:latin typeface="Arial" panose="020B0604020202020204" pitchFamily="34" charset="0"/>
              </a:rPr>
              <a:t>shoes are authorized for portions of the course.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24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-228600" y="228600"/>
            <a:ext cx="9296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Battalion, 29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Infantry Regiment</a:t>
            </a: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1981200"/>
            <a:ext cx="9067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• </a:t>
            </a:r>
            <a:r>
              <a:rPr lang="en-US" dirty="0" smtClean="0">
                <a:latin typeface="Arial" panose="020B0604020202020204" pitchFamily="34" charset="0"/>
              </a:rPr>
              <a:t>  </a:t>
            </a:r>
            <a:r>
              <a:rPr lang="en-US" b="1" dirty="0" smtClean="0">
                <a:latin typeface="Arial" panose="020B0604020202020204" pitchFamily="34" charset="0"/>
              </a:rPr>
              <a:t>Publications</a:t>
            </a:r>
            <a:r>
              <a:rPr lang="en-US" b="1" dirty="0">
                <a:latin typeface="Arial" panose="020B0604020202020204" pitchFamily="34" charset="0"/>
              </a:rPr>
              <a:t>:</a:t>
            </a:r>
          </a:p>
          <a:p>
            <a:r>
              <a:rPr lang="en-US" dirty="0">
                <a:latin typeface="Arial" panose="020B0604020202020204" pitchFamily="34" charset="0"/>
              </a:rPr>
              <a:t>	– AR 350-1 Army Leader and Development</a:t>
            </a:r>
          </a:p>
          <a:p>
            <a:r>
              <a:rPr lang="en-US" dirty="0">
                <a:latin typeface="Arial" panose="020B0604020202020204" pitchFamily="34" charset="0"/>
              </a:rPr>
              <a:t>	– </a:t>
            </a:r>
            <a:r>
              <a:rPr lang="en-US" dirty="0" smtClean="0">
                <a:latin typeface="Arial" panose="020B0604020202020204" pitchFamily="34" charset="0"/>
              </a:rPr>
              <a:t>TC </a:t>
            </a:r>
            <a:r>
              <a:rPr lang="en-US" dirty="0">
                <a:latin typeface="Arial" panose="020B0604020202020204" pitchFamily="34" charset="0"/>
              </a:rPr>
              <a:t>3-25.150 </a:t>
            </a:r>
            <a:r>
              <a:rPr lang="en-US" dirty="0" err="1">
                <a:latin typeface="Arial" panose="020B0604020202020204" pitchFamily="34" charset="0"/>
              </a:rPr>
              <a:t>Combatives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</a:rPr>
              <a:t>Manual (2017)</a:t>
            </a:r>
            <a:endParaRPr lang="en-US" dirty="0">
              <a:latin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 </a:t>
            </a:r>
            <a:r>
              <a:rPr lang="en-US" dirty="0" smtClean="0">
                <a:latin typeface="Arial" panose="020B0604020202020204" pitchFamily="34" charset="0"/>
              </a:rPr>
              <a:t>  </a:t>
            </a:r>
            <a:r>
              <a:rPr lang="en-US" b="1" dirty="0" smtClean="0">
                <a:latin typeface="Arial" panose="020B0604020202020204" pitchFamily="34" charset="0"/>
              </a:rPr>
              <a:t>Materials</a:t>
            </a:r>
            <a:r>
              <a:rPr lang="en-US" b="1" dirty="0">
                <a:latin typeface="Arial" panose="020B0604020202020204" pitchFamily="34" charset="0"/>
              </a:rPr>
              <a:t>:</a:t>
            </a:r>
          </a:p>
          <a:p>
            <a:r>
              <a:rPr lang="en-US" dirty="0">
                <a:latin typeface="Arial" panose="020B0604020202020204" pitchFamily="34" charset="0"/>
              </a:rPr>
              <a:t>	– Blank white paper to reproduce bout sheets</a:t>
            </a:r>
          </a:p>
          <a:p>
            <a:r>
              <a:rPr lang="en-US" dirty="0">
                <a:latin typeface="Arial" panose="020B0604020202020204" pitchFamily="34" charset="0"/>
              </a:rPr>
              <a:t>	– Study packets (1 per student)</a:t>
            </a:r>
          </a:p>
          <a:p>
            <a:r>
              <a:rPr lang="en-US" dirty="0">
                <a:latin typeface="Arial" panose="020B0604020202020204" pitchFamily="34" charset="0"/>
              </a:rPr>
              <a:t>	– Pens/ Black markers</a:t>
            </a:r>
          </a:p>
          <a:p>
            <a:r>
              <a:rPr lang="en-US" dirty="0">
                <a:latin typeface="Arial" panose="020B0604020202020204" pitchFamily="34" charset="0"/>
              </a:rPr>
              <a:t>	– Pencils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3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-228600" y="228600"/>
            <a:ext cx="9296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Battalion, 29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Infantry Regiment</a:t>
            </a: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2000" y="1305342"/>
            <a:ext cx="7696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latin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</a:rPr>
              <a:t>• </a:t>
            </a:r>
            <a:r>
              <a:rPr lang="en-US" dirty="0">
                <a:latin typeface="Arial" panose="020B0604020202020204" pitchFamily="34" charset="0"/>
              </a:rPr>
              <a:t>Host unit will provide a senior E-6 with to serve as LNO </a:t>
            </a:r>
            <a:r>
              <a:rPr lang="en-US" dirty="0" smtClean="0">
                <a:latin typeface="Arial" panose="020B0604020202020204" pitchFamily="34" charset="0"/>
              </a:rPr>
              <a:t>between</a:t>
            </a:r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host unit and </a:t>
            </a:r>
            <a:r>
              <a:rPr lang="en-US" dirty="0" smtClean="0">
                <a:latin typeface="Arial" panose="020B0604020202020204" pitchFamily="34" charset="0"/>
              </a:rPr>
              <a:t>USACC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 Students are not allowed to miss more than 2 hours of training per</a:t>
            </a:r>
          </a:p>
          <a:p>
            <a:r>
              <a:rPr lang="en-US" dirty="0" smtClean="0">
                <a:latin typeface="Arial" panose="020B0604020202020204" pitchFamily="34" charset="0"/>
              </a:rPr>
              <a:t>Week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 Students will not be assigned any type of duty or have any type of</a:t>
            </a:r>
          </a:p>
          <a:p>
            <a:r>
              <a:rPr lang="en-US" dirty="0">
                <a:latin typeface="Arial" panose="020B0604020202020204" pitchFamily="34" charset="0"/>
              </a:rPr>
              <a:t>appointments while at training (PT, Staff duty, leave, </a:t>
            </a:r>
            <a:r>
              <a:rPr lang="en-US" dirty="0" err="1">
                <a:latin typeface="Arial" panose="020B0604020202020204" pitchFamily="34" charset="0"/>
              </a:rPr>
              <a:t>etc</a:t>
            </a:r>
            <a:r>
              <a:rPr lang="en-US" dirty="0" smtClean="0">
                <a:latin typeface="Arial" panose="020B0604020202020204" pitchFamily="34" charset="0"/>
              </a:rPr>
              <a:t>…)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 School NCOs' must enroll students 30 days prior to start </a:t>
            </a:r>
            <a:r>
              <a:rPr lang="en-US" dirty="0" smtClean="0">
                <a:latin typeface="Arial" panose="020B0604020202020204" pitchFamily="34" charset="0"/>
              </a:rPr>
              <a:t>date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 Students must not be on temp/permanent profile that will hinder</a:t>
            </a:r>
          </a:p>
          <a:p>
            <a:r>
              <a:rPr lang="en-US" dirty="0" err="1">
                <a:latin typeface="Arial" panose="020B0604020202020204" pitchFamily="34" charset="0"/>
              </a:rPr>
              <a:t>combatives</a:t>
            </a:r>
            <a:r>
              <a:rPr lang="en-US" dirty="0">
                <a:latin typeface="Arial" panose="020B0604020202020204" pitchFamily="34" charset="0"/>
              </a:rPr>
              <a:t>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560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-228600" y="228600"/>
            <a:ext cx="9296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Battalion, 29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Infantry Regiment</a:t>
            </a: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062" y="1752600"/>
            <a:ext cx="89154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• </a:t>
            </a:r>
            <a:r>
              <a:rPr lang="en-US" dirty="0" smtClean="0">
                <a:latin typeface="Arial" panose="020B0604020202020204" pitchFamily="34" charset="0"/>
              </a:rPr>
              <a:t>  </a:t>
            </a:r>
            <a:r>
              <a:rPr lang="en-US" b="1" dirty="0" smtClean="0">
                <a:latin typeface="Arial" panose="020B0604020202020204" pitchFamily="34" charset="0"/>
              </a:rPr>
              <a:t>Company </a:t>
            </a:r>
            <a:r>
              <a:rPr lang="en-US" b="1" dirty="0">
                <a:latin typeface="Arial" panose="020B0604020202020204" pitchFamily="34" charset="0"/>
              </a:rPr>
              <a:t>Commander</a:t>
            </a:r>
          </a:p>
          <a:p>
            <a:r>
              <a:rPr lang="en-US" dirty="0" smtClean="0">
                <a:latin typeface="Arial" panose="020B0604020202020204" pitchFamily="34" charset="0"/>
              </a:rPr>
              <a:t>CPT Allen</a:t>
            </a:r>
          </a:p>
          <a:p>
            <a:r>
              <a:rPr lang="en-US" dirty="0" smtClean="0">
                <a:latin typeface="Arial" panose="020B0604020202020204" pitchFamily="34" charset="0"/>
              </a:rPr>
              <a:t>901-305-5062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 </a:t>
            </a:r>
            <a:r>
              <a:rPr lang="en-US" dirty="0" smtClean="0">
                <a:latin typeface="Arial" panose="020B0604020202020204" pitchFamily="34" charset="0"/>
              </a:rPr>
              <a:t>  </a:t>
            </a:r>
            <a:r>
              <a:rPr lang="en-US" b="1" dirty="0" smtClean="0">
                <a:latin typeface="Arial" panose="020B0604020202020204" pitchFamily="34" charset="0"/>
              </a:rPr>
              <a:t>Company 1SG</a:t>
            </a:r>
          </a:p>
          <a:p>
            <a:r>
              <a:rPr lang="en-US" dirty="0" smtClean="0">
                <a:latin typeface="Arial" panose="020B0604020202020204" pitchFamily="34" charset="0"/>
              </a:rPr>
              <a:t>1SG Byington</a:t>
            </a:r>
            <a:endParaRPr lang="en-US" dirty="0">
              <a:latin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</a:rPr>
              <a:t>315-222-6769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 </a:t>
            </a:r>
            <a:r>
              <a:rPr lang="en-US" dirty="0" smtClean="0">
                <a:latin typeface="Arial" panose="020B0604020202020204" pitchFamily="34" charset="0"/>
              </a:rPr>
              <a:t>  </a:t>
            </a:r>
            <a:r>
              <a:rPr lang="en-US" b="1" dirty="0" smtClean="0">
                <a:latin typeface="Arial" panose="020B0604020202020204" pitchFamily="34" charset="0"/>
              </a:rPr>
              <a:t>Branch Chief</a:t>
            </a:r>
          </a:p>
          <a:p>
            <a:r>
              <a:rPr lang="en-US" dirty="0" smtClean="0">
                <a:latin typeface="Arial" panose="020B0604020202020204" pitchFamily="34" charset="0"/>
              </a:rPr>
              <a:t>SFC Farris</a:t>
            </a:r>
            <a:endParaRPr lang="en-US" dirty="0">
              <a:latin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</a:rPr>
              <a:t>706-544-5259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 </a:t>
            </a:r>
            <a:r>
              <a:rPr lang="en-US" dirty="0" smtClean="0">
                <a:latin typeface="Arial" panose="020B0604020202020204" pitchFamily="34" charset="0"/>
              </a:rPr>
              <a:t>  </a:t>
            </a:r>
            <a:r>
              <a:rPr lang="en-US" b="1" dirty="0" smtClean="0">
                <a:latin typeface="Arial" panose="020B0604020202020204" pitchFamily="34" charset="0"/>
              </a:rPr>
              <a:t>Course Operations</a:t>
            </a:r>
          </a:p>
          <a:p>
            <a:r>
              <a:rPr lang="en-US" dirty="0" smtClean="0">
                <a:latin typeface="Arial" panose="020B0604020202020204" pitchFamily="34" charset="0"/>
              </a:rPr>
              <a:t>SFC Cortez</a:t>
            </a:r>
            <a:endParaRPr lang="en-US" dirty="0">
              <a:latin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</a:rPr>
              <a:t>254-338-9510 / 706-544-5259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54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-228600" y="228600"/>
            <a:ext cx="9296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Battalion, 29</a:t>
            </a:r>
            <a:r>
              <a:rPr lang="en-US" sz="28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Infantry Regiment</a:t>
            </a: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11"/>
          <p:cNvPicPr>
            <a:picLocks noGrp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1573720"/>
            <a:ext cx="8991599" cy="4903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57116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0_Default Design">
  <a:themeElements>
    <a:clrScheme name="2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4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2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4_Default Design">
  <a:themeElements>
    <a:clrScheme name="2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4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2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Type xmlns="bd24aaa8-014b-499b-ae96-9c50bcb5db1c">Training</Document_x0020_Type>
    <Security_x0020_Type xmlns="bd24aaa8-014b-499b-ae96-9c50bcb5db1c">FOUO</Security_x0020_Typ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FDD13F1F3D2342A8C3AA80A6D89570" ma:contentTypeVersion="31" ma:contentTypeDescription="Create a new document." ma:contentTypeScope="" ma:versionID="b82db6ad74fc71647a759c006436a652">
  <xsd:schema xmlns:xsd="http://www.w3.org/2001/XMLSchema" xmlns:xs="http://www.w3.org/2001/XMLSchema" xmlns:p="http://schemas.microsoft.com/office/2006/metadata/properties" xmlns:ns1="http://schemas.microsoft.com/sharepoint/v3" xmlns:ns2="bd24aaa8-014b-499b-ae96-9c50bcb5db1c" targetNamespace="http://schemas.microsoft.com/office/2006/metadata/properties" ma:root="true" ma:fieldsID="b67160e9f236a957695c0b85ed198f73" ns1:_="" ns2:_="">
    <xsd:import namespace="http://schemas.microsoft.com/sharepoint/v3"/>
    <xsd:import namespace="bd24aaa8-014b-499b-ae96-9c50bcb5db1c"/>
    <xsd:element name="properties">
      <xsd:complexType>
        <xsd:sequence>
          <xsd:element name="documentManagement">
            <xsd:complexType>
              <xsd:all>
                <xsd:element ref="ns2:Document_x0020_Type" minOccurs="0"/>
                <xsd:element ref="ns2:_dlc_DocId" minOccurs="0"/>
                <xsd:element ref="ns2:_dlc_DocIdUrl" minOccurs="0"/>
                <xsd:element ref="ns2:_dlc_DocIdPersistId" minOccurs="0"/>
                <xsd:element ref="ns1:_dlc_Exempt" minOccurs="0"/>
                <xsd:element ref="ns2:Security_x0020_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2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24aaa8-014b-499b-ae96-9c50bcb5db1c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8" nillable="true" ma:displayName="Document Type" ma:default="Report" ma:format="Dropdown" ma:internalName="Document_x0020_Type">
      <xsd:simpleType>
        <xsd:restriction base="dms:Choice">
          <xsd:enumeration value="Acceptable Use Policy"/>
          <xsd:enumeration value="After Action Review"/>
          <xsd:enumeration value="Agenda"/>
          <xsd:enumeration value="Application Software"/>
          <xsd:enumeration value="Assigned IA/AR Controls"/>
          <xsd:enumeration value="Audio"/>
          <xsd:enumeration value="Audit"/>
          <xsd:enumeration value="Best Business Practice (BBP)"/>
          <xsd:enumeration value="Biography"/>
          <xsd:enumeration value="Blog Post"/>
          <xsd:enumeration value="Brief"/>
          <xsd:enumeration value="Budget Plan"/>
          <xsd:enumeration value="Business Process Analysis"/>
          <xsd:enumeration value="CCB"/>
          <xsd:enumeration value="Certificate"/>
          <xsd:enumeration value="Certificate of Networthiness (CoN)"/>
          <xsd:enumeration value="Chart"/>
          <xsd:enumeration value="Checklist"/>
          <xsd:enumeration value="Class"/>
          <xsd:enumeration value="Classification"/>
          <xsd:enumeration value="Conference Paper"/>
          <xsd:enumeration value="Conference Presentation"/>
          <xsd:enumeration value="Contact Roster"/>
          <xsd:enumeration value="Continuing Education"/>
          <xsd:enumeration value="Contract (PWS)"/>
          <xsd:enumeration value="Crisis Communication"/>
          <xsd:enumeration value="Cyber Awareness"/>
          <xsd:enumeration value="Database"/>
          <xsd:enumeration value="Demostration"/>
          <xsd:enumeration value="DIACAP"/>
          <xsd:enumeration value="Directive"/>
          <xsd:enumeration value="Documentation"/>
          <xsd:enumeration value="Employment Application"/>
          <xsd:enumeration value="Exam"/>
          <xsd:enumeration value="Exit Interview"/>
          <xsd:enumeration value="Field Manual"/>
          <xsd:enumeration value="Forms"/>
          <xsd:enumeration value="FRAGO"/>
          <xsd:enumeration value="Functional Requirements"/>
          <xsd:enumeration value="Gap Analysis"/>
          <xsd:enumeration value="Guide"/>
          <xsd:enumeration value="Handbook"/>
          <xsd:enumeration value="Homework"/>
          <xsd:enumeration value="IA Controls"/>
          <xsd:enumeration value="IA Forms"/>
          <xsd:enumeration value="IA Workforce Class"/>
          <xsd:enumeration value="Image"/>
          <xsd:enumeration value="Information Paper"/>
          <xsd:enumeration value="Inspection Tools"/>
          <xsd:enumeration value="Inventory List"/>
          <xsd:enumeration value="Job Description"/>
          <xsd:enumeration value="Leave Request"/>
          <xsd:enumeration value="Lesson Learned"/>
          <xsd:enumeration value="Lesson Plan"/>
          <xsd:enumeration value="Letter"/>
          <xsd:enumeration value="Map"/>
          <xsd:enumeration value="Meeting Minutes"/>
          <xsd:enumeration value="Memo"/>
          <xsd:enumeration value="Memorandum of Agreement (MOA)"/>
          <xsd:enumeration value="Memorandum of Understanding (MOU)"/>
          <xsd:enumeration value="Network Analysis"/>
          <xsd:enumeration value="Networthiness"/>
          <xsd:enumeration value="Newsletter"/>
          <xsd:enumeration value="OPORD"/>
          <xsd:enumeration value="OPREP"/>
          <xsd:enumeration value="Organizational Chart"/>
          <xsd:enumeration value="POI"/>
          <xsd:enumeration value="Policy"/>
          <xsd:enumeration value="Policy Letter"/>
          <xsd:enumeration value="Press Release"/>
          <xsd:enumeration value="Privileges"/>
          <xsd:enumeration value="Procedure"/>
          <xsd:enumeration value="Product Description"/>
          <xsd:enumeration value="Project Charter"/>
          <xsd:enumeration value="Project Requirements"/>
          <xsd:enumeration value="Promotional and Marketing"/>
          <xsd:enumeration value="Purchase Request"/>
          <xsd:enumeration value="Quiz"/>
          <xsd:enumeration value="Reference"/>
          <xsd:enumeration value="Report"/>
          <xsd:enumeration value="Request for Information (RFI)"/>
          <xsd:enumeration value="Request for Proporasl (RFP)"/>
          <xsd:enumeration value="Request for Quote (RFQ)"/>
          <xsd:enumeration value="Research"/>
          <xsd:enumeration value="Review"/>
          <xsd:enumeration value="Risk Management Framework (RMF)"/>
          <xsd:enumeration value="Schedule"/>
          <xsd:enumeration value="Schema"/>
          <xsd:enumeration value="Service Level Agreement (SLA)"/>
          <xsd:enumeration value="SIPRNet"/>
          <xsd:enumeration value="SIPRNet Forms"/>
          <xsd:enumeration value="SIR"/>
          <xsd:enumeration value="Software (NEC Internal)"/>
          <xsd:enumeration value="Software Analysis"/>
          <xsd:enumeration value="Speech Transcript"/>
          <xsd:enumeration value="Standard Operating Procedure (SOP)"/>
          <xsd:enumeration value="SITREP"/>
          <xsd:enumeration value="STAMIS"/>
          <xsd:enumeration value="STIGs"/>
          <xsd:enumeration value="STIG Report"/>
          <xsd:enumeration value="STRATCOM"/>
          <xsd:enumeration value="Strategic Plan"/>
          <xsd:enumeration value="Student Handout"/>
          <xsd:enumeration value="Supplementary Class"/>
          <xsd:enumeration value="Supplementary Materials"/>
          <xsd:enumeration value="Survey"/>
          <xsd:enumeration value="Syllabus"/>
          <xsd:enumeration value="Talking Points"/>
          <xsd:enumeration value="Task List"/>
          <xsd:enumeration value="Technical Specifications"/>
          <xsd:enumeration value="Template"/>
          <xsd:enumeration value="Timesheet"/>
          <xsd:enumeration value="Tracking List"/>
          <xsd:enumeration value="Training"/>
          <xsd:enumeration value="Transaction Receipt"/>
          <xsd:enumeration value="Transcript"/>
          <xsd:enumeration value="Translation"/>
          <xsd:enumeration value="Travel Request"/>
          <xsd:enumeration value="Tactics, Techniques and Procedures (TTP)"/>
          <xsd:enumeration value="Tutorial"/>
          <xsd:enumeration value="Video"/>
          <xsd:enumeration value="White Paper"/>
          <xsd:enumeration value="Work Order"/>
        </xsd:restriction>
      </xsd:simpleType>
    </xsd:element>
    <xsd:element name="_dlc_DocId" ma:index="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ecurity_x0020_Type" ma:index="13" nillable="true" ma:displayName="Security Type" ma:default="FOUO" ma:format="Dropdown" ma:internalName="Security_x0020_Type" ma:readOnly="false">
      <xsd:simpleType>
        <xsd:restriction base="dms:Choice">
          <xsd:enumeration value="N/A"/>
          <xsd:enumeration value="FOUO"/>
          <xsd:enumeration value="Unclassifi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Policy Auditing</Name>
    <Synchronization>Synchronous</Synchronization>
    <Type>10001</Type>
    <SequenceNumber>1100</SequenceNumber>
    <Assembly>Microsoft.Office.Policy, Version=14.0.0.0,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10002</Type>
    <SequenceNumber>1101</SequenceNumber>
    <Assembly>Microsoft.Office.Policy, Version=14.0.0.0,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10004</Type>
    <SequenceNumber>1102</SequenceNumber>
    <Assembly>Microsoft.Office.Policy, Version=14.0.0.0,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10006</Type>
    <SequenceNumber>1103</SequenceNumber>
    <Assembly>Microsoft.Office.Policy, Version=14.0.0.0, Culture=neutral, PublicKeyToken=71e9bce111e9429c</Assembly>
    <Class>Microsoft.Office.RecordsManagement.Internal.AuditHandler</Class>
    <Data/>
    <Filter/>
  </Receiver>
</spe:Receivers>
</file>

<file path=customXml/item5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PolicyAudit" staticId="0x0101|8138272" UniqueId="19cd51dd-f89b-4d25-af76-cd148c1a49f5">
      <p:Name>Auditing</p:Name>
      <p:Description>Audits user actions on documents and list items to the Audit Log.</p:Description>
      <p:CustomData>
        <Audit>
          <Update/>
          <View/>
          <CheckInOut/>
          <MoveCopy/>
          <DeleteRestore/>
        </Audit>
      </p:CustomData>
    </p:PolicyItem>
  </p:PolicyItems>
</p:Policy>
</file>

<file path=customXml/item6.xml><?xml version="1.0" encoding="utf-8"?>
<?mso-contentType ?>
<SharedContentType xmlns="Microsoft.SharePoint.Taxonomy.ContentTypeSync" SourceId="e0297d81-f88a-40a1-bde1-7adde668c6d7" ContentTypeId="0x0101" PreviousValue="false"/>
</file>

<file path=customXml/itemProps1.xml><?xml version="1.0" encoding="utf-8"?>
<ds:datastoreItem xmlns:ds="http://schemas.openxmlformats.org/officeDocument/2006/customXml" ds:itemID="{6BEF74BA-B413-415B-A78A-23BF74DAAEC7}">
  <ds:schemaRefs>
    <ds:schemaRef ds:uri="bd24aaa8-014b-499b-ae96-9c50bcb5db1c"/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sharepoint/v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BD9526F-E783-49F7-A517-01B6B088CC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d24aaa8-014b-499b-ae96-9c50bcb5db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F8EB29-2531-4047-9288-62786B76160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FED1F83C-7130-45A5-BA2C-091B481DA43F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47CDC921-8D13-46E6-9167-C7F340D16AE7}">
  <ds:schemaRefs>
    <ds:schemaRef ds:uri="office.server.policy"/>
  </ds:schemaRefs>
</ds:datastoreItem>
</file>

<file path=customXml/itemProps6.xml><?xml version="1.0" encoding="utf-8"?>
<ds:datastoreItem xmlns:ds="http://schemas.openxmlformats.org/officeDocument/2006/customXml" ds:itemID="{751E2E89-A4C3-4B74-8627-E9E09F49FAE8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494</Words>
  <Application>Microsoft Office PowerPoint</Application>
  <PresentationFormat>On-screen Show (4:3)</PresentationFormat>
  <Paragraphs>125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40_Default Design</vt:lpstr>
      <vt:lpstr>24_Default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teodosio.gutierrez</dc:creator>
  <cp:lastModifiedBy>James, Jimmy L CTR USA TRADOC</cp:lastModifiedBy>
  <cp:revision>2261</cp:revision>
  <cp:lastPrinted>2017-03-08T20:25:04Z</cp:lastPrinted>
  <dcterms:created xsi:type="dcterms:W3CDTF">2010-09-23T11:36:12Z</dcterms:created>
  <dcterms:modified xsi:type="dcterms:W3CDTF">2018-10-30T17:51:09Z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0x010100EBFDD13F1F3D2342A8C3AA80A6D89570</vt:lpwstr>
  </property>
</Properties>
</file>